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85" autoAdjust="0"/>
    <p:restoredTop sz="94660"/>
  </p:normalViewPr>
  <p:slideViewPr>
    <p:cSldViewPr snapToGrid="0">
      <p:cViewPr varScale="1">
        <p:scale>
          <a:sx n="75" d="100"/>
          <a:sy n="75" d="100"/>
        </p:scale>
        <p:origin x="82" y="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603780957032413"/>
          <c:y val="2.50434727737683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 детей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Лист1!$A$2:$A$5</c:f>
              <c:strCache>
                <c:ptCount val="3"/>
                <c:pt idx="0">
                  <c:v>Оценка"5"</c:v>
                </c:pt>
                <c:pt idx="1">
                  <c:v>Оенка "4"</c:v>
                </c:pt>
                <c:pt idx="2">
                  <c:v>Не справились с заданием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0.76</c:v>
                </c:pt>
                <c:pt idx="1">
                  <c:v>0.16</c:v>
                </c:pt>
                <c:pt idx="2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AE-4A7D-95D4-D1D5586CF5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Приём «Лови ошибку» помогает: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Активизировать внимание и мыслительную деятельность учащихся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Развивать аналитические способности — ученики учатся находить ошибки, анализировать их, находить причины возникновения и предлагать возможные пути решения. 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Заставить взглянуть на получаемую информацию с долей скептицизма, породить желание проверить надёжность источников, сравнить с данными других ресурсов.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 Воздействовать на эмоциональную сферу учащихся, способствовать более прочному усвоению учебного материала. 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Вариант применения: На следующий урок после прохождения темы я можно дать ученикам текст, где содержатся фактические ошибки для проверки освоенности материала.</a:t>
            </a:r>
            <a:br>
              <a:rPr lang="ru-RU" dirty="0" smtClean="0"/>
            </a:br>
            <a:r>
              <a:rPr lang="ru-RU" dirty="0" smtClean="0"/>
              <a:t>Перед вами рассказ летописца. Говорят, он был очень рассеянным и всё перепутал. Найдите в тексте 5 исторических ошибок и исправьте их.</a:t>
            </a:r>
            <a:br>
              <a:rPr lang="ru-RU" dirty="0" smtClean="0"/>
            </a:br>
            <a:endParaRPr dirty="0"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В классе 6 «Г» классе на уроке истории был использован прием «Лови ошибку!». Тема урока: «Русь при Владимире Святом». На следующий урок после прохождения темы Крещение Руси, я предложила ученикам текст с ошибками. Ученики работали в парах и вместе должны были найти и исправить ошибки за 5 минут.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На уроке присутствовало 24 человека. Справилось с заданием 22 человека.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Спустя 5 минут, дети поменялись листочками и выполнили самопроверку.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 Учащиеся называли ошибки которые они нашли и выставляли друг другу отметки.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9 пар из 12 получили отметку «5»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2 пары получили отметку «4»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 smtClean="0"/>
              <a:t>1 пара не справилась с заданием и нашла всего 2 ошибки из 5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«Методический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прием 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Лови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ошибку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!»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818736" y="52835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Чирикова</a:t>
            </a: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Вероника Денисовна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истории, МАОУ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Селятинская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СОШ№2,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р.п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Селятино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712475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solidFill>
                  <a:schemeClr val="accent1">
                    <a:lumMod val="50000"/>
                  </a:schemeClr>
                </a:solidFill>
              </a:rPr>
              <a:t>Краткое описание опыта</a:t>
            </a:r>
            <a:endParaRPr sz="37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161925" y="1611450"/>
            <a:ext cx="7286625" cy="4351338"/>
          </a:xfrm>
          <a:prstGeom prst="rect">
            <a:avLst/>
          </a:prstGeom>
          <a:noFill/>
          <a:ln w="76200"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>
              <a:buNone/>
            </a:pPr>
            <a:r>
              <a:rPr lang="ru-RU" b="1" u="sng" dirty="0">
                <a:solidFill>
                  <a:srgbClr val="FF0000"/>
                </a:solidFill>
              </a:rPr>
              <a:t>Цель</a:t>
            </a:r>
            <a:r>
              <a:rPr lang="ru-RU" dirty="0" smtClean="0"/>
              <a:t>: Развить навыки </a:t>
            </a:r>
            <a:r>
              <a:rPr lang="ru-RU" dirty="0"/>
              <a:t>смыслового </a:t>
            </a:r>
            <a:r>
              <a:rPr lang="ru-RU" dirty="0" smtClean="0"/>
              <a:t>чтения путем формирования </a:t>
            </a:r>
            <a:r>
              <a:rPr lang="ru-RU" dirty="0"/>
              <a:t>умения внимательно слушать учителя или читать текст, выделяя ключевые детали</a:t>
            </a:r>
            <a:r>
              <a:rPr lang="ru-RU" dirty="0" smtClean="0"/>
              <a:t>.</a:t>
            </a:r>
            <a:endParaRPr lang="ru-RU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Задачи</a:t>
            </a:r>
            <a:r>
              <a:rPr lang="ru-RU" dirty="0" smtClean="0"/>
              <a:t>: закрепить даты </a:t>
            </a:r>
            <a:r>
              <a:rPr lang="ru-RU" dirty="0"/>
              <a:t>и </a:t>
            </a:r>
            <a:r>
              <a:rPr lang="ru-RU" dirty="0" smtClean="0"/>
              <a:t>хронологию.</a:t>
            </a: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/>
              <a:t>Понимать причинно-следственные связи. </a:t>
            </a: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/>
              <a:t>Формировать навыки аргументации.</a:t>
            </a: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/>
              <a:t>Развить критическое мышление.</a:t>
            </a: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/>
              <a:t>Воспитать </a:t>
            </a:r>
            <a:r>
              <a:rPr lang="ru-RU" dirty="0"/>
              <a:t>уважения к исторической </a:t>
            </a:r>
            <a:r>
              <a:rPr lang="ru-RU" dirty="0" smtClean="0"/>
              <a:t>правде</a:t>
            </a:r>
            <a:r>
              <a:rPr lang="ru-RU" dirty="0" smtClean="0"/>
              <a:t>. 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9740" r="34245" b="9451"/>
          <a:stretch/>
        </p:blipFill>
        <p:spPr>
          <a:xfrm flipH="1">
            <a:off x="8311438" y="1611450"/>
            <a:ext cx="3709112" cy="411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83025" y="1537525"/>
            <a:ext cx="5974875" cy="4351200"/>
          </a:xfrm>
          <a:prstGeom prst="rect">
            <a:avLst/>
          </a:prstGeom>
          <a:noFill/>
          <a:ln w="76200"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Ученики получают текст со </a:t>
            </a:r>
            <a:r>
              <a:rPr lang="ru-RU" dirty="0" smtClean="0"/>
              <a:t>специально допущенными </a:t>
            </a:r>
            <a:r>
              <a:rPr lang="ru-RU" dirty="0"/>
              <a:t>ошибками, их </a:t>
            </a:r>
            <a:r>
              <a:rPr lang="ru-RU" dirty="0" smtClean="0"/>
              <a:t>необходимо отыскать </a:t>
            </a:r>
            <a:r>
              <a:rPr lang="ru-RU" dirty="0"/>
              <a:t>и объяснить, как должно быть правильно. Приём может использоваться на разных этапах урока: в начале — при устных упражнениях или повторении, в середине — при закреплении материала, в конце — при подведении итогов, на стадии рефлексии. </a:t>
            </a:r>
            <a:endParaRPr lang="ru-RU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950" y="1175575"/>
            <a:ext cx="4885900" cy="48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3243"/>
          <a:stretch/>
        </p:blipFill>
        <p:spPr>
          <a:xfrm>
            <a:off x="114300" y="2370031"/>
            <a:ext cx="7905750" cy="3745020"/>
          </a:xfrm>
          <a:prstGeom prst="rect">
            <a:avLst/>
          </a:prstGeom>
        </p:spPr>
      </p:pic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14300" y="340325"/>
            <a:ext cx="1274445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Практическая значимость</a:t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b="1" u="sng" dirty="0">
              <a:solidFill>
                <a:srgbClr val="FF0000"/>
              </a:solidFill>
            </a:endParaRPr>
          </a:p>
          <a:p>
            <a:pPr lvl="0">
              <a:buSzPct val="202112"/>
            </a:pPr>
            <a:r>
              <a:rPr lang="ru-RU" sz="2200" b="1" i="1" u="sng" dirty="0">
                <a:solidFill>
                  <a:srgbClr val="FF0000"/>
                </a:solidFill>
              </a:rPr>
              <a:t>Тема урока</a:t>
            </a:r>
            <a:r>
              <a:rPr lang="ru-RU" sz="2200" i="1" dirty="0" smtClean="0"/>
              <a:t>: Русь </a:t>
            </a:r>
            <a:r>
              <a:rPr lang="ru-RU" sz="2200" i="1" dirty="0"/>
              <a:t>при Владимире </a:t>
            </a:r>
            <a:r>
              <a:rPr lang="ru-RU" sz="2200" i="1" dirty="0" smtClean="0"/>
              <a:t>Святом</a:t>
            </a:r>
            <a:br>
              <a:rPr lang="ru-RU" sz="2200" i="1" dirty="0" smtClean="0"/>
            </a:br>
            <a:r>
              <a:rPr lang="ru-RU" sz="2200" b="1" i="1" u="sng" dirty="0" smtClean="0">
                <a:solidFill>
                  <a:srgbClr val="FF0000"/>
                </a:solidFill>
              </a:rPr>
              <a:t>Класс</a:t>
            </a:r>
            <a:r>
              <a:rPr lang="ru-RU" sz="2200" i="1" dirty="0" smtClean="0"/>
              <a:t>: 6</a:t>
            </a:r>
            <a:br>
              <a:rPr lang="ru-RU" sz="2200" i="1" dirty="0" smtClean="0"/>
            </a:br>
            <a:r>
              <a:rPr lang="ru-RU" sz="2200" b="1" i="1" u="sng" dirty="0" smtClean="0">
                <a:solidFill>
                  <a:srgbClr val="FF0000"/>
                </a:solidFill>
              </a:rPr>
              <a:t>Предмет</a:t>
            </a:r>
            <a:r>
              <a:rPr lang="ru-RU" sz="2200" i="1" dirty="0" smtClean="0"/>
              <a:t>: </a:t>
            </a:r>
            <a:r>
              <a:rPr lang="ru-RU" sz="2200" i="1" dirty="0" smtClean="0"/>
              <a:t>история</a:t>
            </a:r>
            <a:br>
              <a:rPr lang="ru-RU" sz="2200" i="1" dirty="0" smtClean="0"/>
            </a:br>
            <a:r>
              <a:rPr lang="ru-RU" sz="2200" b="1" i="1" u="sng" dirty="0" smtClean="0">
                <a:solidFill>
                  <a:srgbClr val="FF0000"/>
                </a:solidFill>
              </a:rPr>
              <a:t>Этап </a:t>
            </a:r>
            <a:r>
              <a:rPr lang="ru-RU" sz="2200" b="1" i="1" u="sng" dirty="0" smtClean="0">
                <a:solidFill>
                  <a:srgbClr val="FF0000"/>
                </a:solidFill>
              </a:rPr>
              <a:t>урока</a:t>
            </a:r>
            <a:r>
              <a:rPr lang="ru-RU" sz="2200" i="1" dirty="0" smtClean="0"/>
              <a:t>: актуализация знаний</a:t>
            </a:r>
            <a:r>
              <a:rPr lang="ru-RU" sz="2200" i="1" dirty="0"/>
              <a:t/>
            </a:r>
            <a:br>
              <a:rPr lang="ru-RU" sz="2200" i="1" dirty="0"/>
            </a:br>
            <a:endParaRPr sz="22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905875" y="1264250"/>
            <a:ext cx="3379614" cy="36394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7226" y="2903429"/>
            <a:ext cx="6962774" cy="289310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dirty="0"/>
              <a:t>«</a:t>
            </a:r>
            <a:r>
              <a:rPr lang="ru-RU" b="1" dirty="0"/>
              <a:t>В 988 году князь Ярослав Мудрый, которого народ прозвал Красное Солнышко, решил крестить Русь. До этого все жители Киева были язычниками, но князь захотел объединить племена одной верой.</a:t>
            </a:r>
            <a:br>
              <a:rPr lang="ru-RU" b="1" dirty="0"/>
            </a:br>
            <a:r>
              <a:rPr lang="ru-RU" b="1" dirty="0"/>
              <a:t>Сначала Владимир отправил послов в разные страны. Больше всего послам понравилось в Хазарском </a:t>
            </a:r>
            <a:r>
              <a:rPr lang="ru-RU" b="1" dirty="0" smtClean="0"/>
              <a:t>каганате, но </a:t>
            </a:r>
            <a:r>
              <a:rPr lang="ru-RU" b="1" dirty="0"/>
              <a:t>князь выбрал веру из Византии, потому что хотел породниться с византийским императором.</a:t>
            </a:r>
            <a:br>
              <a:rPr lang="ru-RU" b="1" dirty="0"/>
            </a:br>
            <a:r>
              <a:rPr lang="ru-RU" b="1" dirty="0"/>
              <a:t>Главным событием крещения стал захват города Рима, после которого Владимир потребовал в жены сестру императора Анну. Вернувшись в Киев, князь приказал сбросить в реку Днепр деревянного идола бога Зевса, а его глиняные статуи разбить.</a:t>
            </a:r>
            <a:br>
              <a:rPr lang="ru-RU" b="1" dirty="0"/>
            </a:br>
            <a:r>
              <a:rPr lang="ru-RU" b="1" dirty="0"/>
              <a:t>На следующий день всех киевлян согнали в реку Волхов. Священники читали молитвы, и люди массово крестились. Тех, кто отказывался, силой заталкивали в воду. Так Русь стала православной».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sp>
        <p:nvSpPr>
          <p:cNvPr id="118" name="Google Shape;118;p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385" y="1120774"/>
            <a:ext cx="6498166" cy="4873625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841480749"/>
              </p:ext>
            </p:extLst>
          </p:nvPr>
        </p:nvGraphicFramePr>
        <p:xfrm>
          <a:off x="0" y="2155295"/>
          <a:ext cx="4933950" cy="3912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101600" y="3190900"/>
            <a:ext cx="11985458" cy="2590140"/>
          </a:xfrm>
          <a:prstGeom prst="rect">
            <a:avLst/>
          </a:prstGeom>
          <a:noFill/>
          <a:ln w="76200">
            <a:solidFill>
              <a:schemeClr val="accent1">
                <a:lumMod val="50000"/>
              </a:schemeClr>
            </a:solidFill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 smtClean="0">
                <a:solidFill>
                  <a:srgbClr val="FF0000"/>
                </a:solidFill>
              </a:rPr>
              <a:t>Выводы</a:t>
            </a:r>
            <a:r>
              <a:rPr lang="ru-RU" dirty="0" smtClean="0"/>
              <a:t>:</a:t>
            </a:r>
          </a:p>
          <a:p>
            <a:r>
              <a:rPr lang="ru-RU" dirty="0"/>
              <a:t>Использование приема «Лови ошибку!» на уроке истории в 6 классе полностью достигло поставленных целей.</a:t>
            </a:r>
            <a:r>
              <a:rPr lang="ru-RU" b="0" dirty="0"/>
              <a:t> Он не только позволил в игровой форме проверить знание фактического материала по теме «Крещение Руси», но и способствовал развитию внимания, критического мышления и коммуникативных навыков учащихся. Прием доказал свою эффективность как средство активизации познавательной деятельности школьников среднего звена</a:t>
            </a:r>
            <a:r>
              <a:rPr lang="ru-RU" b="0" dirty="0" smtClean="0"/>
              <a:t>.</a:t>
            </a:r>
            <a:endParaRPr lang="ru-RU" b="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680" y="213360"/>
            <a:ext cx="2519680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364</Words>
  <Application>Microsoft Office PowerPoint</Application>
  <PresentationFormat>Широкоэкранный</PresentationFormat>
  <Paragraphs>38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                            Практическая значимость  Тема урока: Русь при Владимире Святом Класс: 6 Предмет: история Этап урока: актуализация знаний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Denis</cp:lastModifiedBy>
  <cp:revision>8</cp:revision>
  <dcterms:created xsi:type="dcterms:W3CDTF">2024-01-14T08:39:34Z</dcterms:created>
  <dcterms:modified xsi:type="dcterms:W3CDTF">2026-03-20T10:08:09Z</dcterms:modified>
</cp:coreProperties>
</file>